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7"/>
  </p:notesMasterIdLst>
  <p:sldIdLst>
    <p:sldId id="256" r:id="rId2"/>
    <p:sldId id="257" r:id="rId3"/>
    <p:sldId id="258" r:id="rId4"/>
    <p:sldId id="259" r:id="rId5"/>
    <p:sldId id="260" r:id="rId6"/>
  </p:sldIdLst>
  <p:sldSz cx="14630400" cy="8229600"/>
  <p:notesSz cx="8229600" cy="14630400"/>
  <p:embeddedFontLst>
    <p:embeddedFont>
      <p:font typeface="Source Sans 3" panose="020B0604020202020204" charset="0"/>
      <p:regular r:id="rId8"/>
    </p:embeddedFont>
    <p:embeddedFont>
      <p:font typeface="Source Serif 4 Semi Bold" panose="020B0604020202020204" charset="0"/>
      <p:regular r:id="rId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FEF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font" Target="fonts/font2.fntdata"/></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447231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036201"/>
            <a:ext cx="7468553" cy="3696176"/>
          </a:xfrm>
          <a:prstGeom prst="rect">
            <a:avLst/>
          </a:prstGeom>
          <a:noFill/>
          <a:ln/>
        </p:spPr>
        <p:txBody>
          <a:bodyPr wrap="square" lIns="0" tIns="0" rIns="0" bIns="0" rtlCol="0" anchor="t"/>
          <a:lstStyle/>
          <a:p>
            <a:pPr marL="0" indent="0" algn="l">
              <a:lnSpc>
                <a:spcPts val="9700"/>
              </a:lnSpc>
              <a:buNone/>
            </a:pPr>
            <a:r>
              <a:rPr lang="en-US" sz="7750" dirty="0">
                <a:solidFill>
                  <a:srgbClr val="000000"/>
                </a:solidFill>
                <a:latin typeface="Source Serif 4 Semi Bold" pitchFamily="34" charset="0"/>
                <a:ea typeface="Source Serif 4 Semi Bold" pitchFamily="34" charset="-122"/>
                <a:cs typeface="Source Serif 4 Semi Bold" pitchFamily="34" charset="-120"/>
              </a:rPr>
              <a:t>Building a Python Quiz Game</a:t>
            </a:r>
            <a:endParaRPr lang="en-US" sz="7750" dirty="0"/>
          </a:p>
        </p:txBody>
      </p:sp>
      <p:sp>
        <p:nvSpPr>
          <p:cNvPr id="4" name="Text 1"/>
          <p:cNvSpPr/>
          <p:nvPr/>
        </p:nvSpPr>
        <p:spPr>
          <a:xfrm>
            <a:off x="6324124" y="5046464"/>
            <a:ext cx="5398413" cy="492681"/>
          </a:xfrm>
          <a:prstGeom prst="rect">
            <a:avLst/>
          </a:prstGeom>
          <a:noFill/>
          <a:ln/>
        </p:spPr>
        <p:txBody>
          <a:bodyPr wrap="none" lIns="0" tIns="0" rIns="0" bIns="0" rtlCol="0" anchor="t"/>
          <a:lstStyle/>
          <a:p>
            <a:pPr marL="0" indent="0" algn="l">
              <a:lnSpc>
                <a:spcPts val="3850"/>
              </a:lnSpc>
              <a:buNone/>
            </a:pPr>
            <a:r>
              <a:rPr lang="en-US" sz="3100" dirty="0">
                <a:solidFill>
                  <a:srgbClr val="000000"/>
                </a:solidFill>
                <a:latin typeface="Source Serif 4 Semi Bold" pitchFamily="34" charset="0"/>
                <a:ea typeface="Source Serif 4 Semi Bold" pitchFamily="34" charset="-122"/>
                <a:cs typeface="Source Serif 4 Semi Bold" pitchFamily="34" charset="-120"/>
              </a:rPr>
              <a:t>From Idea to Interactive Fun</a:t>
            </a:r>
            <a:endParaRPr lang="en-US" sz="3100" dirty="0"/>
          </a:p>
        </p:txBody>
      </p:sp>
      <p:sp>
        <p:nvSpPr>
          <p:cNvPr id="5" name="Text 2"/>
          <p:cNvSpPr/>
          <p:nvPr/>
        </p:nvSpPr>
        <p:spPr>
          <a:xfrm>
            <a:off x="6324124" y="5853232"/>
            <a:ext cx="7468553" cy="1340168"/>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Discover how to create an engaging quiz application that challenges users while teaching fundamental programming concepts. This project brings together user interface design, data management, and scoring algorithms into one cohesive learning experience.</a:t>
            </a:r>
            <a:endParaRPr lang="en-US" sz="1600" dirty="0"/>
          </a:p>
        </p:txBody>
      </p:sp>
      <p:sp>
        <p:nvSpPr>
          <p:cNvPr id="6" name="Rectangle 5">
            <a:extLst>
              <a:ext uri="{FF2B5EF4-FFF2-40B4-BE49-F238E27FC236}">
                <a16:creationId xmlns:a16="http://schemas.microsoft.com/office/drawing/2014/main" id="{C5BE447B-F90D-148D-C5FC-E48FCE2CAE41}"/>
              </a:ext>
            </a:extLst>
          </p:cNvPr>
          <p:cNvSpPr/>
          <p:nvPr/>
        </p:nvSpPr>
        <p:spPr>
          <a:xfrm>
            <a:off x="12455912" y="7538224"/>
            <a:ext cx="2174488" cy="691376"/>
          </a:xfrm>
          <a:prstGeom prst="rect">
            <a:avLst/>
          </a:prstGeom>
          <a:solidFill>
            <a:srgbClr val="FDFEFE"/>
          </a:solidFill>
          <a:ln>
            <a:solidFill>
              <a:srgbClr val="FDFE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188839"/>
            <a:ext cx="6912412" cy="615910"/>
          </a:xfrm>
          <a:prstGeom prst="rect">
            <a:avLst/>
          </a:prstGeom>
          <a:noFill/>
          <a:ln/>
        </p:spPr>
        <p:txBody>
          <a:bodyPr wrap="non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What is a Python Quiz Game?</a:t>
            </a:r>
            <a:endParaRPr lang="en-US" sz="3850" dirty="0"/>
          </a:p>
        </p:txBody>
      </p:sp>
      <p:sp>
        <p:nvSpPr>
          <p:cNvPr id="4" name="Text 1"/>
          <p:cNvSpPr/>
          <p:nvPr/>
        </p:nvSpPr>
        <p:spPr>
          <a:xfrm>
            <a:off x="837724" y="2118836"/>
            <a:ext cx="7468553"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A Python quiz game is an interactive program designed to test users' knowledge across various topics. The application presents carefully curated questions, collects user responses, and maintains a running score throughout the session.</a:t>
            </a:r>
            <a:endParaRPr lang="en-US" sz="1600" dirty="0"/>
          </a:p>
        </p:txBody>
      </p:sp>
      <p:sp>
        <p:nvSpPr>
          <p:cNvPr id="5" name="Shape 2"/>
          <p:cNvSpPr/>
          <p:nvPr/>
        </p:nvSpPr>
        <p:spPr>
          <a:xfrm>
            <a:off x="837724" y="3359587"/>
            <a:ext cx="3629501" cy="1903333"/>
          </a:xfrm>
          <a:prstGeom prst="roundRect">
            <a:avLst>
              <a:gd name="adj" fmla="val 4622"/>
            </a:avLst>
          </a:prstGeom>
          <a:solidFill>
            <a:srgbClr val="FFFFFF">
              <a:alpha val="95000"/>
            </a:srgbClr>
          </a:solidFill>
          <a:ln w="22860">
            <a:solidFill>
              <a:srgbClr val="D6BADD"/>
            </a:solidFill>
            <a:prstDash val="solid"/>
          </a:ln>
        </p:spPr>
      </p:sp>
      <p:sp>
        <p:nvSpPr>
          <p:cNvPr id="6" name="Text 3"/>
          <p:cNvSpPr/>
          <p:nvPr/>
        </p:nvSpPr>
        <p:spPr>
          <a:xfrm>
            <a:off x="1070015" y="3591878"/>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Interactive Learning</a:t>
            </a:r>
            <a:endParaRPr lang="en-US" sz="1900" dirty="0"/>
          </a:p>
        </p:txBody>
      </p:sp>
      <p:sp>
        <p:nvSpPr>
          <p:cNvPr id="7" name="Text 4"/>
          <p:cNvSpPr/>
          <p:nvPr/>
        </p:nvSpPr>
        <p:spPr>
          <a:xfrm>
            <a:off x="1070015" y="4025503"/>
            <a:ext cx="3164919"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Engages users with dynamic question presentation and real-time feedback mechanisms.</a:t>
            </a:r>
            <a:endParaRPr lang="en-US" sz="1600" dirty="0"/>
          </a:p>
        </p:txBody>
      </p:sp>
      <p:sp>
        <p:nvSpPr>
          <p:cNvPr id="8" name="Shape 5"/>
          <p:cNvSpPr/>
          <p:nvPr/>
        </p:nvSpPr>
        <p:spPr>
          <a:xfrm>
            <a:off x="4676656" y="3359587"/>
            <a:ext cx="3629620" cy="1903333"/>
          </a:xfrm>
          <a:prstGeom prst="roundRect">
            <a:avLst>
              <a:gd name="adj" fmla="val 4622"/>
            </a:avLst>
          </a:prstGeom>
          <a:solidFill>
            <a:srgbClr val="FFFFFF">
              <a:alpha val="95000"/>
            </a:srgbClr>
          </a:solidFill>
          <a:ln w="22860">
            <a:solidFill>
              <a:srgbClr val="D6BADD"/>
            </a:solidFill>
            <a:prstDash val="solid"/>
          </a:ln>
        </p:spPr>
      </p:sp>
      <p:sp>
        <p:nvSpPr>
          <p:cNvPr id="9" name="Text 6"/>
          <p:cNvSpPr/>
          <p:nvPr/>
        </p:nvSpPr>
        <p:spPr>
          <a:xfrm>
            <a:off x="4908947" y="3591878"/>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Score Tracking</a:t>
            </a:r>
            <a:endParaRPr lang="en-US" sz="1900" dirty="0"/>
          </a:p>
        </p:txBody>
      </p:sp>
      <p:sp>
        <p:nvSpPr>
          <p:cNvPr id="10" name="Text 7"/>
          <p:cNvSpPr/>
          <p:nvPr/>
        </p:nvSpPr>
        <p:spPr>
          <a:xfrm>
            <a:off x="4908947" y="4025503"/>
            <a:ext cx="3165038"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Monitors correct and incorrect answers to provide comprehensive performance metrics.</a:t>
            </a:r>
            <a:endParaRPr lang="en-US" sz="1600" dirty="0"/>
          </a:p>
        </p:txBody>
      </p:sp>
      <p:sp>
        <p:nvSpPr>
          <p:cNvPr id="11" name="Shape 8"/>
          <p:cNvSpPr/>
          <p:nvPr/>
        </p:nvSpPr>
        <p:spPr>
          <a:xfrm>
            <a:off x="837724" y="5472351"/>
            <a:ext cx="7468553" cy="1568291"/>
          </a:xfrm>
          <a:prstGeom prst="roundRect">
            <a:avLst>
              <a:gd name="adj" fmla="val 5609"/>
            </a:avLst>
          </a:prstGeom>
          <a:solidFill>
            <a:srgbClr val="FFFFFF">
              <a:alpha val="95000"/>
            </a:srgbClr>
          </a:solidFill>
          <a:ln w="22860">
            <a:solidFill>
              <a:srgbClr val="D6BADD"/>
            </a:solidFill>
            <a:prstDash val="solid"/>
          </a:ln>
        </p:spPr>
      </p:sp>
      <p:sp>
        <p:nvSpPr>
          <p:cNvPr id="12" name="Text 9"/>
          <p:cNvSpPr/>
          <p:nvPr/>
        </p:nvSpPr>
        <p:spPr>
          <a:xfrm>
            <a:off x="1070015" y="5704642"/>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Beginner-Friendly</a:t>
            </a:r>
            <a:endParaRPr lang="en-US" sz="1900" dirty="0"/>
          </a:p>
        </p:txBody>
      </p:sp>
      <p:sp>
        <p:nvSpPr>
          <p:cNvPr id="13" name="Text 10"/>
          <p:cNvSpPr/>
          <p:nvPr/>
        </p:nvSpPr>
        <p:spPr>
          <a:xfrm>
            <a:off x="1070015" y="6138267"/>
            <a:ext cx="7003971" cy="670084"/>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Perfect starter project to practice Python basics, user input handling, and program logic.</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023699"/>
            <a:ext cx="7468553" cy="1231821"/>
          </a:xfrm>
          <a:prstGeom prst="rect">
            <a:avLst/>
          </a:prstGeom>
          <a:noFill/>
          <a:ln/>
        </p:spPr>
        <p:txBody>
          <a:bodyPr wrap="square" lIns="0" tIns="0" rIns="0" bIns="0" rtlCol="0" anchor="t"/>
          <a:lstStyle/>
          <a:p>
            <a:pPr marL="0" indent="0" algn="l">
              <a:lnSpc>
                <a:spcPts val="4850"/>
              </a:lnSpc>
              <a:buNone/>
            </a:pPr>
            <a:r>
              <a:rPr lang="en-US" sz="3850" dirty="0">
                <a:solidFill>
                  <a:srgbClr val="000000"/>
                </a:solidFill>
                <a:latin typeface="Source Serif 4 Semi Bold" pitchFamily="34" charset="0"/>
                <a:ea typeface="Source Serif 4 Semi Bold" pitchFamily="34" charset="-122"/>
                <a:cs typeface="Source Serif 4 Semi Bold" pitchFamily="34" charset="-120"/>
              </a:rPr>
              <a:t>Core Components of the Quiz Game</a:t>
            </a:r>
            <a:endParaRPr lang="en-US" sz="3850" dirty="0"/>
          </a:p>
        </p:txBody>
      </p:sp>
      <p:sp>
        <p:nvSpPr>
          <p:cNvPr id="4" name="Text 1"/>
          <p:cNvSpPr/>
          <p:nvPr/>
        </p:nvSpPr>
        <p:spPr>
          <a:xfrm>
            <a:off x="837724" y="2569607"/>
            <a:ext cx="7468553"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A well-designed quiz game requires three essential components working together seamlessly. Each component plays a critical role in delivering an engaging and reliable user experience.</a:t>
            </a:r>
            <a:endParaRPr lang="en-US" sz="1600" dirty="0"/>
          </a:p>
        </p:txBody>
      </p:sp>
      <p:sp>
        <p:nvSpPr>
          <p:cNvPr id="5" name="Shape 2"/>
          <p:cNvSpPr/>
          <p:nvPr/>
        </p:nvSpPr>
        <p:spPr>
          <a:xfrm>
            <a:off x="837724" y="3810357"/>
            <a:ext cx="7468553" cy="3395424"/>
          </a:xfrm>
          <a:prstGeom prst="roundRect">
            <a:avLst>
              <a:gd name="adj" fmla="val 2591"/>
            </a:avLst>
          </a:prstGeom>
          <a:solidFill>
            <a:srgbClr val="F0D4F7"/>
          </a:solidFill>
          <a:ln w="7620">
            <a:solidFill>
              <a:srgbClr val="D6BADD"/>
            </a:solidFill>
            <a:prstDash val="solid"/>
          </a:ln>
        </p:spPr>
      </p:sp>
      <p:sp>
        <p:nvSpPr>
          <p:cNvPr id="6" name="Shape 3"/>
          <p:cNvSpPr/>
          <p:nvPr/>
        </p:nvSpPr>
        <p:spPr>
          <a:xfrm>
            <a:off x="845344" y="3817977"/>
            <a:ext cx="3726656" cy="1857613"/>
          </a:xfrm>
          <a:prstGeom prst="roundRect">
            <a:avLst>
              <a:gd name="adj" fmla="val 4736"/>
            </a:avLst>
          </a:prstGeom>
          <a:solidFill>
            <a:srgbClr val="F0D4F7"/>
          </a:solidFill>
          <a:ln/>
        </p:spPr>
      </p:sp>
      <p:sp>
        <p:nvSpPr>
          <p:cNvPr id="7" name="Text 4"/>
          <p:cNvSpPr/>
          <p:nvPr/>
        </p:nvSpPr>
        <p:spPr>
          <a:xfrm>
            <a:off x="1054775" y="4027408"/>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User Interface</a:t>
            </a:r>
            <a:endParaRPr lang="en-US" sz="1900" dirty="0"/>
          </a:p>
        </p:txBody>
      </p:sp>
      <p:sp>
        <p:nvSpPr>
          <p:cNvPr id="8" name="Text 5"/>
          <p:cNvSpPr/>
          <p:nvPr/>
        </p:nvSpPr>
        <p:spPr>
          <a:xfrm>
            <a:off x="1054775" y="4461034"/>
            <a:ext cx="3307794"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Displays questions and answer options with clear visual hierarchy and intuitive navigation.</a:t>
            </a:r>
            <a:endParaRPr lang="en-US" sz="1600" dirty="0"/>
          </a:p>
        </p:txBody>
      </p:sp>
      <p:sp>
        <p:nvSpPr>
          <p:cNvPr id="9" name="Shape 6"/>
          <p:cNvSpPr/>
          <p:nvPr/>
        </p:nvSpPr>
        <p:spPr>
          <a:xfrm>
            <a:off x="4572000" y="3817977"/>
            <a:ext cx="3726656" cy="1857613"/>
          </a:xfrm>
          <a:prstGeom prst="rect">
            <a:avLst/>
          </a:prstGeom>
          <a:solidFill>
            <a:srgbClr val="F0D4F7"/>
          </a:solidFill>
          <a:ln/>
        </p:spPr>
      </p:sp>
      <p:sp>
        <p:nvSpPr>
          <p:cNvPr id="10" name="Shape 7"/>
          <p:cNvSpPr/>
          <p:nvPr/>
        </p:nvSpPr>
        <p:spPr>
          <a:xfrm>
            <a:off x="4572000" y="3817977"/>
            <a:ext cx="22860" cy="1857613"/>
          </a:xfrm>
          <a:prstGeom prst="roundRect">
            <a:avLst>
              <a:gd name="adj" fmla="val 384832"/>
            </a:avLst>
          </a:prstGeom>
          <a:solidFill>
            <a:srgbClr val="D6BADD"/>
          </a:solidFill>
          <a:ln/>
        </p:spPr>
      </p:sp>
      <p:sp>
        <p:nvSpPr>
          <p:cNvPr id="11" name="Text 8"/>
          <p:cNvSpPr/>
          <p:nvPr/>
        </p:nvSpPr>
        <p:spPr>
          <a:xfrm>
            <a:off x="4781431" y="4027408"/>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Data Storage</a:t>
            </a:r>
            <a:endParaRPr lang="en-US" sz="1900" dirty="0"/>
          </a:p>
        </p:txBody>
      </p:sp>
      <p:sp>
        <p:nvSpPr>
          <p:cNvPr id="12" name="Text 9"/>
          <p:cNvSpPr/>
          <p:nvPr/>
        </p:nvSpPr>
        <p:spPr>
          <a:xfrm>
            <a:off x="4781431" y="4461034"/>
            <a:ext cx="3307794" cy="1005126"/>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Manages quiz questions and answers from files or databases for flexible content management.</a:t>
            </a:r>
            <a:endParaRPr lang="en-US" sz="1600" dirty="0"/>
          </a:p>
        </p:txBody>
      </p:sp>
      <p:sp>
        <p:nvSpPr>
          <p:cNvPr id="13" name="Shape 10"/>
          <p:cNvSpPr/>
          <p:nvPr/>
        </p:nvSpPr>
        <p:spPr>
          <a:xfrm>
            <a:off x="845344" y="5675590"/>
            <a:ext cx="7453312" cy="1522571"/>
          </a:xfrm>
          <a:prstGeom prst="rect">
            <a:avLst/>
          </a:prstGeom>
          <a:solidFill>
            <a:srgbClr val="F0D4F7"/>
          </a:solidFill>
          <a:ln/>
        </p:spPr>
      </p:sp>
      <p:sp>
        <p:nvSpPr>
          <p:cNvPr id="14" name="Shape 11"/>
          <p:cNvSpPr/>
          <p:nvPr/>
        </p:nvSpPr>
        <p:spPr>
          <a:xfrm>
            <a:off x="845344" y="5675590"/>
            <a:ext cx="7453312" cy="22860"/>
          </a:xfrm>
          <a:prstGeom prst="roundRect">
            <a:avLst>
              <a:gd name="adj" fmla="val 384832"/>
            </a:avLst>
          </a:prstGeom>
          <a:solidFill>
            <a:srgbClr val="D6BADD"/>
          </a:solidFill>
          <a:ln/>
        </p:spPr>
      </p:sp>
      <p:sp>
        <p:nvSpPr>
          <p:cNvPr id="15" name="Text 12"/>
          <p:cNvSpPr/>
          <p:nvPr/>
        </p:nvSpPr>
        <p:spPr>
          <a:xfrm>
            <a:off x="1054775" y="5885021"/>
            <a:ext cx="2464118" cy="308015"/>
          </a:xfrm>
          <a:prstGeom prst="rect">
            <a:avLst/>
          </a:prstGeom>
          <a:noFill/>
          <a:ln/>
        </p:spPr>
        <p:txBody>
          <a:bodyPr wrap="none" lIns="0" tIns="0" rIns="0" bIns="0" rtlCol="0" anchor="t"/>
          <a:lstStyle/>
          <a:p>
            <a:pPr marL="0" indent="0" algn="l">
              <a:lnSpc>
                <a:spcPts val="2400"/>
              </a:lnSpc>
              <a:buNone/>
            </a:pPr>
            <a:r>
              <a:rPr lang="en-US" sz="1900" dirty="0">
                <a:solidFill>
                  <a:srgbClr val="272525"/>
                </a:solidFill>
                <a:latin typeface="Source Serif 4 Semi Bold" pitchFamily="34" charset="0"/>
                <a:ea typeface="Source Serif 4 Semi Bold" pitchFamily="34" charset="-122"/>
                <a:cs typeface="Source Serif 4 Semi Bold" pitchFamily="34" charset="-120"/>
              </a:rPr>
              <a:t>Scoring System</a:t>
            </a:r>
            <a:endParaRPr lang="en-US" sz="1900" dirty="0"/>
          </a:p>
        </p:txBody>
      </p:sp>
      <p:sp>
        <p:nvSpPr>
          <p:cNvPr id="16" name="Text 13"/>
          <p:cNvSpPr/>
          <p:nvPr/>
        </p:nvSpPr>
        <p:spPr>
          <a:xfrm>
            <a:off x="1054775" y="6318647"/>
            <a:ext cx="7034451" cy="670084"/>
          </a:xfrm>
          <a:prstGeom prst="rect">
            <a:avLst/>
          </a:prstGeom>
          <a:noFill/>
          <a:ln/>
        </p:spPr>
        <p:txBody>
          <a:bodyPr wrap="square" lIns="0" tIns="0" rIns="0" bIns="0" rtlCol="0" anchor="t"/>
          <a:lstStyle/>
          <a:p>
            <a:pPr marL="0" indent="0" algn="l">
              <a:lnSpc>
                <a:spcPts val="2600"/>
              </a:lnSpc>
              <a:buNone/>
            </a:pPr>
            <a:r>
              <a:rPr lang="en-US" sz="1600" dirty="0">
                <a:solidFill>
                  <a:srgbClr val="272525"/>
                </a:solidFill>
                <a:latin typeface="Source Sans 3" pitchFamily="34" charset="0"/>
                <a:ea typeface="Source Sans 3" pitchFamily="34" charset="-122"/>
                <a:cs typeface="Source Sans 3" pitchFamily="34" charset="-120"/>
              </a:rPr>
              <a:t>Calculates and tracks performance metrics throughout the quiz session and displays final results.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45080"/>
          </a:xfrm>
          <a:prstGeom prst="rect">
            <a:avLst/>
          </a:prstGeom>
        </p:spPr>
      </p:pic>
      <p:sp>
        <p:nvSpPr>
          <p:cNvPr id="3" name="Text 0"/>
          <p:cNvSpPr/>
          <p:nvPr/>
        </p:nvSpPr>
        <p:spPr>
          <a:xfrm>
            <a:off x="814388" y="3105983"/>
            <a:ext cx="6579870" cy="598884"/>
          </a:xfrm>
          <a:prstGeom prst="rect">
            <a:avLst/>
          </a:prstGeom>
          <a:noFill/>
          <a:ln/>
        </p:spPr>
        <p:txBody>
          <a:bodyPr wrap="none" lIns="0" tIns="0" rIns="0" bIns="0" rtlCol="0" anchor="t"/>
          <a:lstStyle/>
          <a:p>
            <a:pPr marL="0" indent="0" algn="l">
              <a:lnSpc>
                <a:spcPts val="4700"/>
              </a:lnSpc>
              <a:buNone/>
            </a:pPr>
            <a:r>
              <a:rPr lang="en-US" sz="3750" dirty="0">
                <a:solidFill>
                  <a:srgbClr val="000000"/>
                </a:solidFill>
                <a:latin typeface="Source Serif 4 Semi Bold" pitchFamily="34" charset="0"/>
                <a:ea typeface="Source Serif 4 Semi Bold" pitchFamily="34" charset="-122"/>
                <a:cs typeface="Source Serif 4 Semi Bold" pitchFamily="34" charset="-120"/>
              </a:rPr>
              <a:t>Designing the User Interface</a:t>
            </a:r>
            <a:endParaRPr lang="en-US" sz="3750" dirty="0"/>
          </a:p>
        </p:txBody>
      </p:sp>
      <p:sp>
        <p:nvSpPr>
          <p:cNvPr id="4" name="Text 1"/>
          <p:cNvSpPr/>
          <p:nvPr/>
        </p:nvSpPr>
        <p:spPr>
          <a:xfrm>
            <a:off x="814388" y="4010263"/>
            <a:ext cx="13001625" cy="651510"/>
          </a:xfrm>
          <a:prstGeom prst="rect">
            <a:avLst/>
          </a:prstGeom>
          <a:noFill/>
          <a:ln/>
        </p:spPr>
        <p:txBody>
          <a:bodyPr wrap="square" lIns="0" tIns="0" rIns="0" bIns="0" rtlCol="0" anchor="t"/>
          <a:lstStyle/>
          <a:p>
            <a:pPr marL="0" indent="0" algn="l">
              <a:lnSpc>
                <a:spcPts val="2550"/>
              </a:lnSpc>
              <a:buNone/>
            </a:pPr>
            <a:r>
              <a:rPr lang="en-US" sz="1600" dirty="0">
                <a:solidFill>
                  <a:srgbClr val="272525"/>
                </a:solidFill>
                <a:latin typeface="Source Sans 3" pitchFamily="34" charset="0"/>
                <a:ea typeface="Source Sans 3" pitchFamily="34" charset="-122"/>
                <a:cs typeface="Source Sans 3" pitchFamily="34" charset="-120"/>
              </a:rPr>
              <a:t>The user interface is your quiz game's first impression. It determines whether users will enjoy their experience or feel frustrated. Choose between a terminal-based interface for simplicity or Tkinter for a professional, graphical approach.</a:t>
            </a:r>
            <a:endParaRPr lang="en-US" sz="1600" dirty="0"/>
          </a:p>
        </p:txBody>
      </p:sp>
      <p:sp>
        <p:nvSpPr>
          <p:cNvPr id="5" name="Text 2"/>
          <p:cNvSpPr/>
          <p:nvPr/>
        </p:nvSpPr>
        <p:spPr>
          <a:xfrm>
            <a:off x="814388" y="5094327"/>
            <a:ext cx="2395418" cy="299442"/>
          </a:xfrm>
          <a:prstGeom prst="rect">
            <a:avLst/>
          </a:prstGeom>
          <a:noFill/>
          <a:ln/>
        </p:spPr>
        <p:txBody>
          <a:bodyPr wrap="none" lIns="0" tIns="0" rIns="0" bIns="0" rtlCol="0" anchor="t"/>
          <a:lstStyle/>
          <a:p>
            <a:pPr marL="0" indent="0" algn="l">
              <a:lnSpc>
                <a:spcPts val="2350"/>
              </a:lnSpc>
              <a:buNone/>
            </a:pPr>
            <a:r>
              <a:rPr lang="en-US" sz="1850" dirty="0">
                <a:solidFill>
                  <a:srgbClr val="000000"/>
                </a:solidFill>
                <a:latin typeface="Source Serif 4 Semi Bold" pitchFamily="34" charset="0"/>
                <a:ea typeface="Source Serif 4 Semi Bold" pitchFamily="34" charset="-122"/>
                <a:cs typeface="Source Serif 4 Semi Bold" pitchFamily="34" charset="-120"/>
              </a:rPr>
              <a:t>Terminal Interface</a:t>
            </a:r>
            <a:endParaRPr lang="en-US" sz="1850" dirty="0"/>
          </a:p>
        </p:txBody>
      </p:sp>
      <p:sp>
        <p:nvSpPr>
          <p:cNvPr id="6" name="Text 3"/>
          <p:cNvSpPr/>
          <p:nvPr/>
        </p:nvSpPr>
        <p:spPr>
          <a:xfrm>
            <a:off x="814388" y="5597366"/>
            <a:ext cx="6252448" cy="325755"/>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272525"/>
                </a:solidFill>
                <a:latin typeface="Source Sans 3" pitchFamily="34" charset="0"/>
                <a:ea typeface="Source Sans 3" pitchFamily="34" charset="-122"/>
                <a:cs typeface="Source Sans 3" pitchFamily="34" charset="-120"/>
              </a:rPr>
              <a:t>Text-based, lightweight, and easy to develop</a:t>
            </a:r>
            <a:endParaRPr lang="en-US" sz="1600" dirty="0"/>
          </a:p>
        </p:txBody>
      </p:sp>
      <p:sp>
        <p:nvSpPr>
          <p:cNvPr id="7" name="Text 4"/>
          <p:cNvSpPr/>
          <p:nvPr/>
        </p:nvSpPr>
        <p:spPr>
          <a:xfrm>
            <a:off x="814388" y="5994321"/>
            <a:ext cx="6252448" cy="325755"/>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272525"/>
                </a:solidFill>
                <a:latin typeface="Source Sans 3" pitchFamily="34" charset="0"/>
                <a:ea typeface="Source Sans 3" pitchFamily="34" charset="-122"/>
                <a:cs typeface="Source Sans 3" pitchFamily="34" charset="-120"/>
              </a:rPr>
              <a:t>Perfect for command-line enthusiasts</a:t>
            </a:r>
            <a:endParaRPr lang="en-US" sz="1600" dirty="0"/>
          </a:p>
        </p:txBody>
      </p:sp>
      <p:sp>
        <p:nvSpPr>
          <p:cNvPr id="8" name="Text 5"/>
          <p:cNvSpPr/>
          <p:nvPr/>
        </p:nvSpPr>
        <p:spPr>
          <a:xfrm>
            <a:off x="814388" y="6391275"/>
            <a:ext cx="6252448" cy="325755"/>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272525"/>
                </a:solidFill>
                <a:latin typeface="Source Sans 3" pitchFamily="34" charset="0"/>
                <a:ea typeface="Source Sans 3" pitchFamily="34" charset="-122"/>
                <a:cs typeface="Source Sans 3" pitchFamily="34" charset="-120"/>
              </a:rPr>
              <a:t>Quick iteration and testing</a:t>
            </a:r>
            <a:endParaRPr lang="en-US" sz="1600" dirty="0"/>
          </a:p>
        </p:txBody>
      </p:sp>
      <p:sp>
        <p:nvSpPr>
          <p:cNvPr id="9" name="Text 6"/>
          <p:cNvSpPr/>
          <p:nvPr/>
        </p:nvSpPr>
        <p:spPr>
          <a:xfrm>
            <a:off x="7571184" y="5094327"/>
            <a:ext cx="2395418" cy="299442"/>
          </a:xfrm>
          <a:prstGeom prst="rect">
            <a:avLst/>
          </a:prstGeom>
          <a:noFill/>
          <a:ln/>
        </p:spPr>
        <p:txBody>
          <a:bodyPr wrap="none" lIns="0" tIns="0" rIns="0" bIns="0" rtlCol="0" anchor="t"/>
          <a:lstStyle/>
          <a:p>
            <a:pPr marL="0" indent="0" algn="l">
              <a:lnSpc>
                <a:spcPts val="2350"/>
              </a:lnSpc>
              <a:buNone/>
            </a:pPr>
            <a:r>
              <a:rPr lang="en-US" sz="1850" dirty="0">
                <a:solidFill>
                  <a:srgbClr val="000000"/>
                </a:solidFill>
                <a:latin typeface="Source Serif 4 Semi Bold" pitchFamily="34" charset="0"/>
                <a:ea typeface="Source Serif 4 Semi Bold" pitchFamily="34" charset="-122"/>
                <a:cs typeface="Source Serif 4 Semi Bold" pitchFamily="34" charset="-120"/>
              </a:rPr>
              <a:t>Tkinter GUI</a:t>
            </a:r>
            <a:endParaRPr lang="en-US" sz="1850" dirty="0"/>
          </a:p>
        </p:txBody>
      </p:sp>
      <p:sp>
        <p:nvSpPr>
          <p:cNvPr id="10" name="Text 7"/>
          <p:cNvSpPr/>
          <p:nvPr/>
        </p:nvSpPr>
        <p:spPr>
          <a:xfrm>
            <a:off x="7571184" y="5597366"/>
            <a:ext cx="6252448" cy="325755"/>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272525"/>
                </a:solidFill>
                <a:latin typeface="Source Sans 3" pitchFamily="34" charset="0"/>
                <a:ea typeface="Source Sans 3" pitchFamily="34" charset="-122"/>
                <a:cs typeface="Source Sans 3" pitchFamily="34" charset="-120"/>
              </a:rPr>
              <a:t>Visual, modern, and professionally polished</a:t>
            </a:r>
            <a:endParaRPr lang="en-US" sz="1600" dirty="0"/>
          </a:p>
        </p:txBody>
      </p:sp>
      <p:sp>
        <p:nvSpPr>
          <p:cNvPr id="11" name="Text 8"/>
          <p:cNvSpPr/>
          <p:nvPr/>
        </p:nvSpPr>
        <p:spPr>
          <a:xfrm>
            <a:off x="7571184" y="5994321"/>
            <a:ext cx="6252448" cy="325755"/>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272525"/>
                </a:solidFill>
                <a:latin typeface="Source Sans 3" pitchFamily="34" charset="0"/>
                <a:ea typeface="Source Sans 3" pitchFamily="34" charset="-122"/>
                <a:cs typeface="Source Sans 3" pitchFamily="34" charset="-120"/>
              </a:rPr>
              <a:t>Built-in Python library, no external dependencies</a:t>
            </a:r>
            <a:endParaRPr lang="en-US" sz="1600" dirty="0"/>
          </a:p>
        </p:txBody>
      </p:sp>
      <p:sp>
        <p:nvSpPr>
          <p:cNvPr id="12" name="Text 9"/>
          <p:cNvSpPr/>
          <p:nvPr/>
        </p:nvSpPr>
        <p:spPr>
          <a:xfrm>
            <a:off x="7571184" y="6391275"/>
            <a:ext cx="6252448" cy="325755"/>
          </a:xfrm>
          <a:prstGeom prst="rect">
            <a:avLst/>
          </a:prstGeom>
          <a:noFill/>
          <a:ln/>
        </p:spPr>
        <p:txBody>
          <a:bodyPr wrap="none" lIns="0" tIns="0" rIns="0" bIns="0" rtlCol="0" anchor="t"/>
          <a:lstStyle/>
          <a:p>
            <a:pPr marL="342900" indent="-342900" algn="l">
              <a:lnSpc>
                <a:spcPts val="2550"/>
              </a:lnSpc>
              <a:buSzPct val="100000"/>
              <a:buChar char="•"/>
            </a:pPr>
            <a:r>
              <a:rPr lang="en-US" sz="1600" dirty="0">
                <a:solidFill>
                  <a:srgbClr val="272525"/>
                </a:solidFill>
                <a:latin typeface="Source Sans 3" pitchFamily="34" charset="0"/>
                <a:ea typeface="Source Sans 3" pitchFamily="34" charset="-122"/>
                <a:cs typeface="Source Sans 3" pitchFamily="34" charset="-120"/>
              </a:rPr>
              <a:t>Radio buttons, labels, and interactive elements</a:t>
            </a:r>
            <a:endParaRPr lang="en-US" sz="1600" dirty="0"/>
          </a:p>
        </p:txBody>
      </p:sp>
      <p:sp>
        <p:nvSpPr>
          <p:cNvPr id="13" name="Text 10"/>
          <p:cNvSpPr/>
          <p:nvPr/>
        </p:nvSpPr>
        <p:spPr>
          <a:xfrm>
            <a:off x="814388" y="7017187"/>
            <a:ext cx="13001625" cy="651510"/>
          </a:xfrm>
          <a:prstGeom prst="rect">
            <a:avLst/>
          </a:prstGeom>
          <a:noFill/>
          <a:ln/>
        </p:spPr>
        <p:txBody>
          <a:bodyPr wrap="square" lIns="0" tIns="0" rIns="0" bIns="0" rtlCol="0" anchor="t"/>
          <a:lstStyle/>
          <a:p>
            <a:pPr marL="0" indent="0" algn="l">
              <a:lnSpc>
                <a:spcPts val="2550"/>
              </a:lnSpc>
              <a:buNone/>
            </a:pPr>
            <a:r>
              <a:rPr lang="en-US" sz="1600" b="1" dirty="0">
                <a:solidFill>
                  <a:srgbClr val="272525"/>
                </a:solidFill>
                <a:latin typeface="Source Sans 3" pitchFamily="34" charset="0"/>
                <a:ea typeface="Source Sans 3" pitchFamily="34" charset="-122"/>
                <a:cs typeface="Source Sans 3" pitchFamily="34" charset="-120"/>
              </a:rPr>
              <a:t>Essential Features:</a:t>
            </a:r>
            <a:r>
              <a:rPr lang="en-US" sz="1600" dirty="0">
                <a:solidFill>
                  <a:srgbClr val="272525"/>
                </a:solidFill>
                <a:latin typeface="Source Sans 3" pitchFamily="34" charset="0"/>
                <a:ea typeface="Source Sans 3" pitchFamily="34" charset="-122"/>
                <a:cs typeface="Source Sans 3" pitchFamily="34" charset="-120"/>
              </a:rPr>
              <a:t> Multiple-choice questions with selectable options, immediate feedback displaying "Correct!" or "Incorrect!", clear question numbering, and progress indicators showing quiz completion percentage.</a:t>
            </a:r>
            <a:endParaRPr lang="en-US" sz="1600" dirty="0"/>
          </a:p>
        </p:txBody>
      </p:sp>
      <p:sp>
        <p:nvSpPr>
          <p:cNvPr id="14" name="Rectangle 13">
            <a:extLst>
              <a:ext uri="{FF2B5EF4-FFF2-40B4-BE49-F238E27FC236}">
                <a16:creationId xmlns:a16="http://schemas.microsoft.com/office/drawing/2014/main" id="{0538FD06-C81B-2080-F567-5FAF5479245D}"/>
              </a:ext>
            </a:extLst>
          </p:cNvPr>
          <p:cNvSpPr/>
          <p:nvPr/>
        </p:nvSpPr>
        <p:spPr>
          <a:xfrm>
            <a:off x="12455912" y="7538224"/>
            <a:ext cx="2174488" cy="691376"/>
          </a:xfrm>
          <a:prstGeom prst="rect">
            <a:avLst/>
          </a:prstGeom>
          <a:solidFill>
            <a:srgbClr val="FDFEFE"/>
          </a:solidFill>
          <a:ln>
            <a:solidFill>
              <a:srgbClr val="FDFE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8524" y="552688"/>
            <a:ext cx="7067431" cy="589717"/>
          </a:xfrm>
          <a:prstGeom prst="rect">
            <a:avLst/>
          </a:prstGeom>
          <a:noFill/>
          <a:ln/>
        </p:spPr>
        <p:txBody>
          <a:bodyPr wrap="none" lIns="0" tIns="0" rIns="0" bIns="0" rtlCol="0" anchor="t"/>
          <a:lstStyle/>
          <a:p>
            <a:pPr marL="0" indent="0" algn="l">
              <a:lnSpc>
                <a:spcPts val="4600"/>
              </a:lnSpc>
              <a:buNone/>
            </a:pPr>
            <a:r>
              <a:rPr lang="en-US" sz="3700" dirty="0">
                <a:solidFill>
                  <a:srgbClr val="000000"/>
                </a:solidFill>
                <a:latin typeface="Source Serif 4 Semi Bold" pitchFamily="34" charset="0"/>
                <a:ea typeface="Source Serif 4 Semi Bold" pitchFamily="34" charset="-122"/>
                <a:cs typeface="Source Serif 4 Semi Bold" pitchFamily="34" charset="-120"/>
              </a:rPr>
              <a:t>Managing Quiz Data Efficiently</a:t>
            </a:r>
            <a:endParaRPr lang="en-US" sz="3700" dirty="0"/>
          </a:p>
        </p:txBody>
      </p:sp>
      <p:sp>
        <p:nvSpPr>
          <p:cNvPr id="4" name="Text 1"/>
          <p:cNvSpPr/>
          <p:nvPr/>
        </p:nvSpPr>
        <p:spPr>
          <a:xfrm>
            <a:off x="6288524" y="1443157"/>
            <a:ext cx="7539752" cy="962263"/>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Source Sans 3" pitchFamily="34" charset="0"/>
                <a:ea typeface="Source Sans 3" pitchFamily="34" charset="-122"/>
                <a:cs typeface="Source Sans 3" pitchFamily="34" charset="-120"/>
              </a:rPr>
              <a:t>Store quiz questions and answers externally in structured formats like JSON or TOML files. This approach enables easy updates, scalability, and separation of concerns between code and content.</a:t>
            </a:r>
            <a:endParaRPr lang="en-US" sz="1550" dirty="0"/>
          </a:p>
        </p:txBody>
      </p:sp>
      <p:sp>
        <p:nvSpPr>
          <p:cNvPr id="5" name="Shape 2"/>
          <p:cNvSpPr/>
          <p:nvPr/>
        </p:nvSpPr>
        <p:spPr>
          <a:xfrm>
            <a:off x="6288524" y="2630924"/>
            <a:ext cx="451128" cy="451128"/>
          </a:xfrm>
          <a:prstGeom prst="roundRect">
            <a:avLst>
              <a:gd name="adj" fmla="val 18671"/>
            </a:avLst>
          </a:prstGeom>
          <a:solidFill>
            <a:srgbClr val="F0D4F7"/>
          </a:solidFill>
          <a:ln w="7620">
            <a:solidFill>
              <a:srgbClr val="D6BADD"/>
            </a:solidFill>
            <a:prstDash val="solid"/>
          </a:ln>
        </p:spPr>
      </p:sp>
      <p:sp>
        <p:nvSpPr>
          <p:cNvPr id="6" name="Text 3"/>
          <p:cNvSpPr/>
          <p:nvPr/>
        </p:nvSpPr>
        <p:spPr>
          <a:xfrm>
            <a:off x="6372523" y="2679502"/>
            <a:ext cx="283012" cy="353854"/>
          </a:xfrm>
          <a:prstGeom prst="rect">
            <a:avLst/>
          </a:prstGeom>
          <a:noFill/>
          <a:ln/>
        </p:spPr>
        <p:txBody>
          <a:bodyPr wrap="none" lIns="0" tIns="0" rIns="0" bIns="0" rtlCol="0" anchor="t"/>
          <a:lstStyle/>
          <a:p>
            <a:pPr marL="0" indent="0" algn="ctr">
              <a:lnSpc>
                <a:spcPts val="2200"/>
              </a:lnSpc>
              <a:buNone/>
            </a:pPr>
            <a:r>
              <a:rPr lang="en-US" sz="2200" dirty="0">
                <a:solidFill>
                  <a:srgbClr val="272525"/>
                </a:solidFill>
                <a:latin typeface="Source Serif 4 Semi Bold" pitchFamily="34" charset="0"/>
                <a:ea typeface="Source Serif 4 Semi Bold" pitchFamily="34" charset="-122"/>
                <a:cs typeface="Source Serif 4 Semi Bold" pitchFamily="34" charset="-120"/>
              </a:rPr>
              <a:t>1</a:t>
            </a:r>
            <a:endParaRPr lang="en-US" sz="2200" dirty="0"/>
          </a:p>
        </p:txBody>
      </p:sp>
      <p:sp>
        <p:nvSpPr>
          <p:cNvPr id="7" name="Text 4"/>
          <p:cNvSpPr/>
          <p:nvPr/>
        </p:nvSpPr>
        <p:spPr>
          <a:xfrm>
            <a:off x="6940153" y="2699861"/>
            <a:ext cx="2811304" cy="294918"/>
          </a:xfrm>
          <a:prstGeom prst="rect">
            <a:avLst/>
          </a:prstGeom>
          <a:noFill/>
          <a:ln/>
        </p:spPr>
        <p:txBody>
          <a:bodyPr wrap="none" lIns="0" tIns="0" rIns="0" bIns="0" rtlCol="0" anchor="t"/>
          <a:lstStyle/>
          <a:p>
            <a:pPr marL="0" indent="0" algn="l">
              <a:lnSpc>
                <a:spcPts val="2300"/>
              </a:lnSpc>
              <a:buNone/>
            </a:pPr>
            <a:r>
              <a:rPr lang="en-US" sz="1850" dirty="0">
                <a:solidFill>
                  <a:srgbClr val="272525"/>
                </a:solidFill>
                <a:latin typeface="Source Serif 4 Semi Bold" pitchFamily="34" charset="0"/>
                <a:ea typeface="Source Serif 4 Semi Bold" pitchFamily="34" charset="-122"/>
                <a:cs typeface="Source Serif 4 Semi Bold" pitchFamily="34" charset="-120"/>
              </a:rPr>
              <a:t>JSON Format Advantages</a:t>
            </a:r>
            <a:endParaRPr lang="en-US" sz="1850" dirty="0"/>
          </a:p>
        </p:txBody>
      </p:sp>
      <p:sp>
        <p:nvSpPr>
          <p:cNvPr id="8" name="Text 5"/>
          <p:cNvSpPr/>
          <p:nvPr/>
        </p:nvSpPr>
        <p:spPr>
          <a:xfrm>
            <a:off x="6940153" y="3115032"/>
            <a:ext cx="6888123" cy="64150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Source Sans 3" pitchFamily="34" charset="0"/>
                <a:ea typeface="Source Sans 3" pitchFamily="34" charset="-122"/>
                <a:cs typeface="Source Sans 3" pitchFamily="34" charset="-120"/>
              </a:rPr>
              <a:t>Human-readable structure, native Python support via json module, lightweight and fast to parse, perfect for small to medium quiz collections.</a:t>
            </a:r>
            <a:endParaRPr lang="en-US" sz="1550" dirty="0"/>
          </a:p>
        </p:txBody>
      </p:sp>
      <p:sp>
        <p:nvSpPr>
          <p:cNvPr id="9" name="Shape 6"/>
          <p:cNvSpPr/>
          <p:nvPr/>
        </p:nvSpPr>
        <p:spPr>
          <a:xfrm>
            <a:off x="6288524" y="4157543"/>
            <a:ext cx="451128" cy="451128"/>
          </a:xfrm>
          <a:prstGeom prst="roundRect">
            <a:avLst>
              <a:gd name="adj" fmla="val 18671"/>
            </a:avLst>
          </a:prstGeom>
          <a:solidFill>
            <a:srgbClr val="F0D4F7"/>
          </a:solidFill>
          <a:ln w="7620">
            <a:solidFill>
              <a:srgbClr val="D6BADD"/>
            </a:solidFill>
            <a:prstDash val="solid"/>
          </a:ln>
        </p:spPr>
      </p:sp>
      <p:sp>
        <p:nvSpPr>
          <p:cNvPr id="10" name="Text 7"/>
          <p:cNvSpPr/>
          <p:nvPr/>
        </p:nvSpPr>
        <p:spPr>
          <a:xfrm>
            <a:off x="6372523" y="4206121"/>
            <a:ext cx="283012" cy="353854"/>
          </a:xfrm>
          <a:prstGeom prst="rect">
            <a:avLst/>
          </a:prstGeom>
          <a:noFill/>
          <a:ln/>
        </p:spPr>
        <p:txBody>
          <a:bodyPr wrap="none" lIns="0" tIns="0" rIns="0" bIns="0" rtlCol="0" anchor="t"/>
          <a:lstStyle/>
          <a:p>
            <a:pPr marL="0" indent="0" algn="ctr">
              <a:lnSpc>
                <a:spcPts val="2200"/>
              </a:lnSpc>
              <a:buNone/>
            </a:pPr>
            <a:r>
              <a:rPr lang="en-US" sz="2200" dirty="0">
                <a:solidFill>
                  <a:srgbClr val="272525"/>
                </a:solidFill>
                <a:latin typeface="Source Serif 4 Semi Bold" pitchFamily="34" charset="0"/>
                <a:ea typeface="Source Serif 4 Semi Bold" pitchFamily="34" charset="-122"/>
                <a:cs typeface="Source Serif 4 Semi Bold" pitchFamily="34" charset="-120"/>
              </a:rPr>
              <a:t>2</a:t>
            </a:r>
            <a:endParaRPr lang="en-US" sz="2200" dirty="0"/>
          </a:p>
        </p:txBody>
      </p:sp>
      <p:sp>
        <p:nvSpPr>
          <p:cNvPr id="11" name="Text 8"/>
          <p:cNvSpPr/>
          <p:nvPr/>
        </p:nvSpPr>
        <p:spPr>
          <a:xfrm>
            <a:off x="6940153" y="4226481"/>
            <a:ext cx="2559129" cy="294918"/>
          </a:xfrm>
          <a:prstGeom prst="rect">
            <a:avLst/>
          </a:prstGeom>
          <a:noFill/>
          <a:ln/>
        </p:spPr>
        <p:txBody>
          <a:bodyPr wrap="none" lIns="0" tIns="0" rIns="0" bIns="0" rtlCol="0" anchor="t"/>
          <a:lstStyle/>
          <a:p>
            <a:pPr marL="0" indent="0" algn="l">
              <a:lnSpc>
                <a:spcPts val="2300"/>
              </a:lnSpc>
              <a:buNone/>
            </a:pPr>
            <a:r>
              <a:rPr lang="en-US" sz="1850" dirty="0">
                <a:solidFill>
                  <a:srgbClr val="272525"/>
                </a:solidFill>
                <a:latin typeface="Source Serif 4 Semi Bold" pitchFamily="34" charset="0"/>
                <a:ea typeface="Source Serif 4 Semi Bold" pitchFamily="34" charset="-122"/>
                <a:cs typeface="Source Serif 4 Semi Bold" pitchFamily="34" charset="-120"/>
              </a:rPr>
              <a:t>TOML Format Benefits</a:t>
            </a:r>
            <a:endParaRPr lang="en-US" sz="1850" dirty="0"/>
          </a:p>
        </p:txBody>
      </p:sp>
      <p:sp>
        <p:nvSpPr>
          <p:cNvPr id="12" name="Text 9"/>
          <p:cNvSpPr/>
          <p:nvPr/>
        </p:nvSpPr>
        <p:spPr>
          <a:xfrm>
            <a:off x="6940153" y="4641652"/>
            <a:ext cx="6888123" cy="64150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Source Sans 3" pitchFamily="34" charset="0"/>
                <a:ea typeface="Source Sans 3" pitchFamily="34" charset="-122"/>
                <a:cs typeface="Source Sans 3" pitchFamily="34" charset="-120"/>
              </a:rPr>
              <a:t>Enhanced readability with clear formatting, excellent for configuration-heavy applications, supports nested structures and various data types intuitively.</a:t>
            </a:r>
            <a:endParaRPr lang="en-US" sz="1550" dirty="0"/>
          </a:p>
        </p:txBody>
      </p:sp>
      <p:sp>
        <p:nvSpPr>
          <p:cNvPr id="13" name="Shape 10"/>
          <p:cNvSpPr/>
          <p:nvPr/>
        </p:nvSpPr>
        <p:spPr>
          <a:xfrm>
            <a:off x="6288524" y="5684163"/>
            <a:ext cx="451128" cy="451128"/>
          </a:xfrm>
          <a:prstGeom prst="roundRect">
            <a:avLst>
              <a:gd name="adj" fmla="val 18671"/>
            </a:avLst>
          </a:prstGeom>
          <a:solidFill>
            <a:srgbClr val="F0D4F7"/>
          </a:solidFill>
          <a:ln w="7620">
            <a:solidFill>
              <a:srgbClr val="D6BADD"/>
            </a:solidFill>
            <a:prstDash val="solid"/>
          </a:ln>
        </p:spPr>
      </p:sp>
      <p:sp>
        <p:nvSpPr>
          <p:cNvPr id="14" name="Text 11"/>
          <p:cNvSpPr/>
          <p:nvPr/>
        </p:nvSpPr>
        <p:spPr>
          <a:xfrm>
            <a:off x="6372523" y="5732740"/>
            <a:ext cx="283012" cy="353854"/>
          </a:xfrm>
          <a:prstGeom prst="rect">
            <a:avLst/>
          </a:prstGeom>
          <a:noFill/>
          <a:ln/>
        </p:spPr>
        <p:txBody>
          <a:bodyPr wrap="none" lIns="0" tIns="0" rIns="0" bIns="0" rtlCol="0" anchor="t"/>
          <a:lstStyle/>
          <a:p>
            <a:pPr marL="0" indent="0" algn="ctr">
              <a:lnSpc>
                <a:spcPts val="2200"/>
              </a:lnSpc>
              <a:buNone/>
            </a:pPr>
            <a:r>
              <a:rPr lang="en-US" sz="2200" dirty="0">
                <a:solidFill>
                  <a:srgbClr val="272525"/>
                </a:solidFill>
                <a:latin typeface="Source Serif 4 Semi Bold" pitchFamily="34" charset="0"/>
                <a:ea typeface="Source Serif 4 Semi Bold" pitchFamily="34" charset="-122"/>
                <a:cs typeface="Source Serif 4 Semi Bold" pitchFamily="34" charset="-120"/>
              </a:rPr>
              <a:t>3</a:t>
            </a:r>
            <a:endParaRPr lang="en-US" sz="2200" dirty="0"/>
          </a:p>
        </p:txBody>
      </p:sp>
      <p:sp>
        <p:nvSpPr>
          <p:cNvPr id="15" name="Text 12"/>
          <p:cNvSpPr/>
          <p:nvPr/>
        </p:nvSpPr>
        <p:spPr>
          <a:xfrm>
            <a:off x="6940153" y="5753100"/>
            <a:ext cx="2371130" cy="294918"/>
          </a:xfrm>
          <a:prstGeom prst="rect">
            <a:avLst/>
          </a:prstGeom>
          <a:noFill/>
          <a:ln/>
        </p:spPr>
        <p:txBody>
          <a:bodyPr wrap="none" lIns="0" tIns="0" rIns="0" bIns="0" rtlCol="0" anchor="t"/>
          <a:lstStyle/>
          <a:p>
            <a:pPr marL="0" indent="0" algn="l">
              <a:lnSpc>
                <a:spcPts val="2300"/>
              </a:lnSpc>
              <a:buNone/>
            </a:pPr>
            <a:r>
              <a:rPr lang="en-US" sz="1850" dirty="0">
                <a:solidFill>
                  <a:srgbClr val="272525"/>
                </a:solidFill>
                <a:latin typeface="Source Serif 4 Semi Bold" pitchFamily="34" charset="0"/>
                <a:ea typeface="Source Serif 4 Semi Bold" pitchFamily="34" charset="-122"/>
                <a:cs typeface="Source Serif 4 Semi Bold" pitchFamily="34" charset="-120"/>
              </a:rPr>
              <a:t>Database Alternative</a:t>
            </a:r>
            <a:endParaRPr lang="en-US" sz="1850" dirty="0"/>
          </a:p>
        </p:txBody>
      </p:sp>
      <p:sp>
        <p:nvSpPr>
          <p:cNvPr id="16" name="Text 13"/>
          <p:cNvSpPr/>
          <p:nvPr/>
        </p:nvSpPr>
        <p:spPr>
          <a:xfrm>
            <a:off x="6940153" y="6168271"/>
            <a:ext cx="6888123" cy="641509"/>
          </a:xfrm>
          <a:prstGeom prst="rect">
            <a:avLst/>
          </a:prstGeom>
          <a:noFill/>
          <a:ln/>
        </p:spPr>
        <p:txBody>
          <a:bodyPr wrap="square" lIns="0" tIns="0" rIns="0" bIns="0" rtlCol="0" anchor="t"/>
          <a:lstStyle/>
          <a:p>
            <a:pPr marL="0" indent="0" algn="l">
              <a:lnSpc>
                <a:spcPts val="2500"/>
              </a:lnSpc>
              <a:buNone/>
            </a:pPr>
            <a:r>
              <a:rPr lang="en-US" sz="1550" dirty="0">
                <a:solidFill>
                  <a:srgbClr val="272525"/>
                </a:solidFill>
                <a:latin typeface="Source Sans 3" pitchFamily="34" charset="0"/>
                <a:ea typeface="Source Sans 3" pitchFamily="34" charset="-122"/>
                <a:cs typeface="Source Sans 3" pitchFamily="34" charset="-120"/>
              </a:rPr>
              <a:t>Use SQLite for larger deployments, enables complex queries, supports user progress tracking, and scales efficiently as your quiz library grows.</a:t>
            </a:r>
            <a:endParaRPr lang="en-US" sz="1550" dirty="0"/>
          </a:p>
        </p:txBody>
      </p:sp>
      <p:sp>
        <p:nvSpPr>
          <p:cNvPr id="17" name="Text 14"/>
          <p:cNvSpPr/>
          <p:nvPr/>
        </p:nvSpPr>
        <p:spPr>
          <a:xfrm>
            <a:off x="6288524" y="7035284"/>
            <a:ext cx="7539752" cy="641509"/>
          </a:xfrm>
          <a:prstGeom prst="rect">
            <a:avLst/>
          </a:prstGeom>
          <a:noFill/>
          <a:ln/>
        </p:spPr>
        <p:txBody>
          <a:bodyPr wrap="square" lIns="0" tIns="0" rIns="0" bIns="0" rtlCol="0" anchor="t"/>
          <a:lstStyle/>
          <a:p>
            <a:pPr marL="0" indent="0" algn="l">
              <a:lnSpc>
                <a:spcPts val="2500"/>
              </a:lnSpc>
              <a:buNone/>
            </a:pPr>
            <a:r>
              <a:rPr lang="en-US" sz="1550" b="1" dirty="0">
                <a:solidFill>
                  <a:srgbClr val="BE49DF"/>
                </a:solidFill>
                <a:latin typeface="Source Sans 3" pitchFamily="34" charset="0"/>
                <a:ea typeface="Source Sans 3" pitchFamily="34" charset="-122"/>
                <a:cs typeface="Source Sans 3" pitchFamily="34" charset="-120"/>
              </a:rPr>
              <a:t>Pro Tip:</a:t>
            </a:r>
            <a:r>
              <a:rPr lang="en-US" sz="1550" dirty="0">
                <a:solidFill>
                  <a:srgbClr val="272525"/>
                </a:solidFill>
                <a:latin typeface="Source Sans 3" pitchFamily="34" charset="0"/>
                <a:ea typeface="Source Sans 3" pitchFamily="34" charset="-122"/>
                <a:cs typeface="Source Sans 3" pitchFamily="34" charset="-120"/>
              </a:rPr>
              <a:t> Structure your data logically with topic categories, difficulty levels, and answer explanations to create a comprehensive learning platform.</a:t>
            </a:r>
            <a:endParaRPr lang="en-US" sz="1550" dirty="0"/>
          </a:p>
        </p:txBody>
      </p:sp>
      <p:sp>
        <p:nvSpPr>
          <p:cNvPr id="18" name="Rectangle 17">
            <a:extLst>
              <a:ext uri="{FF2B5EF4-FFF2-40B4-BE49-F238E27FC236}">
                <a16:creationId xmlns:a16="http://schemas.microsoft.com/office/drawing/2014/main" id="{4917C011-3250-351F-1DFB-3260D00F1CD6}"/>
              </a:ext>
            </a:extLst>
          </p:cNvPr>
          <p:cNvSpPr/>
          <p:nvPr/>
        </p:nvSpPr>
        <p:spPr>
          <a:xfrm>
            <a:off x="12455912" y="7538224"/>
            <a:ext cx="2174488" cy="691376"/>
          </a:xfrm>
          <a:prstGeom prst="rect">
            <a:avLst/>
          </a:prstGeom>
          <a:solidFill>
            <a:srgbClr val="FDFEFE"/>
          </a:solidFill>
          <a:ln>
            <a:solidFill>
              <a:srgbClr val="FDFEF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474</Words>
  <Application>Microsoft Office PowerPoint</Application>
  <PresentationFormat>Custom</PresentationFormat>
  <Paragraphs>47</Paragraphs>
  <Slides>5</Slides>
  <Notes>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Source Serif 4 Semi Bold</vt:lpstr>
      <vt:lpstr>Source Sans 3</vt: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nidaqureshi1901@gmail.com</cp:lastModifiedBy>
  <cp:revision>2</cp:revision>
  <dcterms:created xsi:type="dcterms:W3CDTF">2025-11-08T13:11:45Z</dcterms:created>
  <dcterms:modified xsi:type="dcterms:W3CDTF">2025-11-09T11:47:28Z</dcterms:modified>
</cp:coreProperties>
</file>